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4" r:id="rId2"/>
  </p:sldMasterIdLst>
  <p:notesMasterIdLst>
    <p:notesMasterId r:id="rId32"/>
  </p:notesMasterIdLst>
  <p:sldIdLst>
    <p:sldId id="263" r:id="rId3"/>
    <p:sldId id="277" r:id="rId4"/>
    <p:sldId id="278" r:id="rId5"/>
    <p:sldId id="279" r:id="rId6"/>
    <p:sldId id="280" r:id="rId7"/>
    <p:sldId id="281" r:id="rId8"/>
    <p:sldId id="264" r:id="rId9"/>
    <p:sldId id="265" r:id="rId10"/>
    <p:sldId id="266" r:id="rId11"/>
    <p:sldId id="269" r:id="rId12"/>
    <p:sldId id="272" r:id="rId13"/>
    <p:sldId id="291" r:id="rId14"/>
    <p:sldId id="292" r:id="rId15"/>
    <p:sldId id="289" r:id="rId16"/>
    <p:sldId id="290" r:id="rId17"/>
    <p:sldId id="287" r:id="rId18"/>
    <p:sldId id="288" r:id="rId19"/>
    <p:sldId id="285" r:id="rId20"/>
    <p:sldId id="286" r:id="rId21"/>
    <p:sldId id="294" r:id="rId22"/>
    <p:sldId id="283" r:id="rId23"/>
    <p:sldId id="284" r:id="rId24"/>
    <p:sldId id="282" r:id="rId25"/>
    <p:sldId id="293" r:id="rId26"/>
    <p:sldId id="273" r:id="rId27"/>
    <p:sldId id="274" r:id="rId28"/>
    <p:sldId id="271" r:id="rId29"/>
    <p:sldId id="275" r:id="rId30"/>
    <p:sldId id="276" r:id="rId31"/>
  </p:sldIdLst>
  <p:sldSz cx="9144000" cy="6858000" type="screen4x3"/>
  <p:notesSz cx="6858000" cy="12055475"/>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587" autoAdjust="0"/>
  </p:normalViewPr>
  <p:slideViewPr>
    <p:cSldViewPr>
      <p:cViewPr>
        <p:scale>
          <a:sx n="40" d="100"/>
          <a:sy n="40" d="100"/>
        </p:scale>
        <p:origin x="-2256" y="-834"/>
      </p:cViewPr>
      <p:guideLst>
        <p:guide orient="horz" pos="2160"/>
        <p:guide pos="2880"/>
      </p:guideLst>
    </p:cSldViewPr>
  </p:slideViewPr>
  <p:notesTextViewPr>
    <p:cViewPr>
      <p:scale>
        <a:sx n="1" d="1"/>
        <a:sy n="1" d="1"/>
      </p:scale>
      <p:origin x="0" y="0"/>
    </p:cViewPr>
  </p:notesTextViewPr>
  <p:sorterViewPr>
    <p:cViewPr>
      <p:scale>
        <a:sx n="82" d="100"/>
        <a:sy n="82" d="100"/>
      </p:scale>
      <p:origin x="0" y="2184"/>
    </p:cViewPr>
  </p:sorterViewPr>
  <p:notesViewPr>
    <p:cSldViewPr>
      <p:cViewPr>
        <p:scale>
          <a:sx n="70" d="100"/>
          <a:sy n="70" d="100"/>
        </p:scale>
        <p:origin x="-2544" y="702"/>
      </p:cViewPr>
      <p:guideLst>
        <p:guide orient="horz" pos="37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2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02774"/>
          </a:xfrm>
          <a:prstGeom prst="rect">
            <a:avLst/>
          </a:prstGeom>
        </p:spPr>
        <p:txBody>
          <a:bodyPr vert="horz" lIns="91440" tIns="45720" rIns="91440" bIns="45720" rtlCol="0"/>
          <a:lstStyle>
            <a:lvl1pPr algn="r">
              <a:defRPr sz="1200"/>
            </a:lvl1pPr>
          </a:lstStyle>
          <a:p>
            <a:fld id="{E3B6B579-8C5A-4AD5-BFAE-2FF7D06A60BE}" type="datetimeFigureOut">
              <a:rPr lang="en-US" smtClean="0"/>
              <a:t>7/17/2013</a:t>
            </a:fld>
            <a:endParaRPr lang="en-US"/>
          </a:p>
        </p:txBody>
      </p:sp>
      <p:sp>
        <p:nvSpPr>
          <p:cNvPr id="4" name="Slide Image Placeholder 3"/>
          <p:cNvSpPr>
            <a:spLocks noGrp="1" noRot="1" noChangeAspect="1"/>
          </p:cNvSpPr>
          <p:nvPr>
            <p:ph type="sldImg" idx="2"/>
          </p:nvPr>
        </p:nvSpPr>
        <p:spPr>
          <a:xfrm>
            <a:off x="415925" y="904875"/>
            <a:ext cx="6026150" cy="45196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726351"/>
            <a:ext cx="5486400" cy="54249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50609"/>
            <a:ext cx="2971800" cy="602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450609"/>
            <a:ext cx="2971800" cy="602774"/>
          </a:xfrm>
          <a:prstGeom prst="rect">
            <a:avLst/>
          </a:prstGeom>
        </p:spPr>
        <p:txBody>
          <a:bodyPr vert="horz" lIns="91440" tIns="45720" rIns="91440" bIns="45720" rtlCol="0" anchor="b"/>
          <a:lstStyle>
            <a:lvl1pPr algn="r">
              <a:defRPr sz="1200"/>
            </a:lvl1pPr>
          </a:lstStyle>
          <a:p>
            <a:fld id="{83338C4E-58CB-43A1-9E21-97F8C039E19D}" type="slidenum">
              <a:rPr lang="en-US" smtClean="0"/>
              <a:t>‹#›</a:t>
            </a:fld>
            <a:endParaRPr lang="en-US"/>
          </a:p>
        </p:txBody>
      </p:sp>
    </p:spTree>
    <p:extLst>
      <p:ext uri="{BB962C8B-B14F-4D97-AF65-F5344CB8AC3E}">
        <p14:creationId xmlns:p14="http://schemas.microsoft.com/office/powerpoint/2010/main" val="407493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38C4E-58CB-43A1-9E21-97F8C039E19D}" type="slidenum">
              <a:rPr lang="en-US" smtClean="0"/>
              <a:t>1</a:t>
            </a:fld>
            <a:endParaRPr lang="en-US"/>
          </a:p>
        </p:txBody>
      </p:sp>
    </p:spTree>
    <p:extLst>
      <p:ext uri="{BB962C8B-B14F-4D97-AF65-F5344CB8AC3E}">
        <p14:creationId xmlns:p14="http://schemas.microsoft.com/office/powerpoint/2010/main" val="134982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Project</a:t>
            </a:r>
            <a:r>
              <a:rPr lang="en-US" baseline="0" dirty="0" smtClean="0"/>
              <a:t> </a:t>
            </a:r>
            <a:r>
              <a:rPr lang="en-US" dirty="0" smtClean="0"/>
              <a:t>Governance Structure being formally adopted by the Steering Committee, earlier</a:t>
            </a:r>
            <a:r>
              <a:rPr lang="en-US" baseline="0" dirty="0" smtClean="0"/>
              <a:t> last month </a:t>
            </a:r>
            <a:r>
              <a:rPr lang="en-US" dirty="0" smtClean="0"/>
              <a:t>we formed a new Business Team that is charged with finalizing the formal business plan for the project, including Participation Agreements, a Marketing plan, Partner Outreach activities and to draft a funding model for long term sustainability of the service to be submitted to the Steering Committee.  </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10</a:t>
            </a:fld>
            <a:endParaRPr lang="en-US"/>
          </a:p>
        </p:txBody>
      </p:sp>
    </p:spTree>
    <p:extLst>
      <p:ext uri="{BB962C8B-B14F-4D97-AF65-F5344CB8AC3E}">
        <p14:creationId xmlns:p14="http://schemas.microsoft.com/office/powerpoint/2010/main" val="205207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38C4E-58CB-43A1-9E21-97F8C039E19D}" type="slidenum">
              <a:rPr lang="en-US" smtClean="0"/>
              <a:t>11</a:t>
            </a:fld>
            <a:endParaRPr lang="en-US"/>
          </a:p>
        </p:txBody>
      </p:sp>
    </p:spTree>
    <p:extLst>
      <p:ext uri="{BB962C8B-B14F-4D97-AF65-F5344CB8AC3E}">
        <p14:creationId xmlns:p14="http://schemas.microsoft.com/office/powerpoint/2010/main" val="299890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38C4E-58CB-43A1-9E21-97F8C039E19D}" type="slidenum">
              <a:rPr lang="en-US" smtClean="0"/>
              <a:t>20</a:t>
            </a:fld>
            <a:endParaRPr lang="en-US"/>
          </a:p>
        </p:txBody>
      </p:sp>
    </p:spTree>
    <p:extLst>
      <p:ext uri="{BB962C8B-B14F-4D97-AF65-F5344CB8AC3E}">
        <p14:creationId xmlns:p14="http://schemas.microsoft.com/office/powerpoint/2010/main" val="299890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38C4E-58CB-43A1-9E21-97F8C039E19D}" type="slidenum">
              <a:rPr lang="en-US" smtClean="0"/>
              <a:t>23</a:t>
            </a:fld>
            <a:endParaRPr lang="en-US"/>
          </a:p>
        </p:txBody>
      </p:sp>
    </p:spTree>
    <p:extLst>
      <p:ext uri="{BB962C8B-B14F-4D97-AF65-F5344CB8AC3E}">
        <p14:creationId xmlns:p14="http://schemas.microsoft.com/office/powerpoint/2010/main" val="299890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38C4E-58CB-43A1-9E21-97F8C039E19D}" type="slidenum">
              <a:rPr lang="en-US" smtClean="0"/>
              <a:t>24</a:t>
            </a:fld>
            <a:endParaRPr lang="en-US"/>
          </a:p>
        </p:txBody>
      </p:sp>
    </p:spTree>
    <p:extLst>
      <p:ext uri="{BB962C8B-B14F-4D97-AF65-F5344CB8AC3E}">
        <p14:creationId xmlns:p14="http://schemas.microsoft.com/office/powerpoint/2010/main" val="299890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two slides identify the deliverables that will be expected of the pilot participants.</a:t>
            </a:r>
          </a:p>
          <a:p>
            <a:endParaRPr lang="en-US" dirty="0"/>
          </a:p>
          <a:p>
            <a:r>
              <a:rPr lang="en-US" dirty="0" smtClean="0"/>
              <a:t>From a school perspective, the requirement is for the admissions office to support the CommIT login process and to tie that to their admissions application tools and to allow applicants to use the CommIT identity to authorize access to online applications.  </a:t>
            </a:r>
          </a:p>
          <a:p>
            <a:endParaRPr lang="en-US" dirty="0"/>
          </a:p>
          <a:p>
            <a:r>
              <a:rPr lang="en-US" dirty="0" smtClean="0"/>
              <a:t>It is anticipated that pilot schools will identify a subset of their populations for participation in the pilot.</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25</a:t>
            </a:fld>
            <a:endParaRPr lang="en-US"/>
          </a:p>
        </p:txBody>
      </p:sp>
    </p:spTree>
    <p:extLst>
      <p:ext uri="{BB962C8B-B14F-4D97-AF65-F5344CB8AC3E}">
        <p14:creationId xmlns:p14="http://schemas.microsoft.com/office/powerpoint/2010/main" val="389651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vendor perspective, participating organization's will be required to accept the CommIT credentials from any applicant that uses CommIT.  They will also be required to support the storing of the unique identifier and to pass the unique identifier with any electronic documents that are shared with CommIT participating institutions.</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26</a:t>
            </a:fld>
            <a:endParaRPr lang="en-US"/>
          </a:p>
        </p:txBody>
      </p:sp>
    </p:spTree>
    <p:extLst>
      <p:ext uri="{BB962C8B-B14F-4D97-AF65-F5344CB8AC3E}">
        <p14:creationId xmlns:p14="http://schemas.microsoft.com/office/powerpoint/2010/main" val="303524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much has</a:t>
            </a:r>
            <a:r>
              <a:rPr lang="en-US" baseline="0" dirty="0" smtClean="0"/>
              <a:t> been accomplished so far this year, there is still a lot of work to be done.  As a reminder, the Technical Team will be meeting tomorrow for the first half of the day and the Business Team will be meeting in the afternoon.  In addition to demonstrating what has been built thus far, our intention is to work on finalizing outstanding functional requirements, and to talk about functional and usability testing phases.   We have an aggressive schedule for this testing – in fact, we are due to begin in 3 weeks!  We have a remarkable opportunity to work with a class of High School students before they break for the year to conduct a round of usability testing and we are pulling out all stops to be ready for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Additionally, we have finalized the Pilot Participation Agreement and will be sharing that with interested parties tomorrow….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 SEGUE</a:t>
            </a:r>
            <a:r>
              <a:rPr lang="en-US" baseline="0" dirty="0" smtClean="0"/>
              <a:t> to Charlie</a:t>
            </a:r>
            <a:endParaRPr lang="en-US" dirty="0" smtClean="0"/>
          </a:p>
        </p:txBody>
      </p:sp>
      <p:sp>
        <p:nvSpPr>
          <p:cNvPr id="4" name="Slide Number Placeholder 3"/>
          <p:cNvSpPr>
            <a:spLocks noGrp="1"/>
          </p:cNvSpPr>
          <p:nvPr>
            <p:ph type="sldNum" sz="quarter" idx="10"/>
          </p:nvPr>
        </p:nvSpPr>
        <p:spPr/>
        <p:txBody>
          <a:bodyPr/>
          <a:lstStyle/>
          <a:p>
            <a:fld id="{3EEC1D02-E409-0F49-A9C1-2B948677DA21}" type="slidenum">
              <a:rPr lang="en-US" smtClean="0"/>
              <a:pPr/>
              <a:t>27</a:t>
            </a:fld>
            <a:endParaRPr lang="en-US"/>
          </a:p>
        </p:txBody>
      </p:sp>
    </p:spTree>
    <p:extLst>
      <p:ext uri="{BB962C8B-B14F-4D97-AF65-F5344CB8AC3E}">
        <p14:creationId xmlns:p14="http://schemas.microsoft.com/office/powerpoint/2010/main" val="205207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C1D02-E409-0F49-A9C1-2B948677DA21}" type="slidenum">
              <a:rPr lang="en-US" smtClean="0"/>
              <a:pPr/>
              <a:t>28</a:t>
            </a:fld>
            <a:endParaRPr lang="en-US"/>
          </a:p>
        </p:txBody>
      </p:sp>
    </p:spTree>
    <p:extLst>
      <p:ext uri="{BB962C8B-B14F-4D97-AF65-F5344CB8AC3E}">
        <p14:creationId xmlns:p14="http://schemas.microsoft.com/office/powerpoint/2010/main" val="320194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C1D02-E409-0F49-A9C1-2B948677DA21}" type="slidenum">
              <a:rPr lang="en-US" smtClean="0"/>
              <a:pPr/>
              <a:t>29</a:t>
            </a:fld>
            <a:endParaRPr lang="en-US"/>
          </a:p>
        </p:txBody>
      </p:sp>
    </p:spTree>
    <p:extLst>
      <p:ext uri="{BB962C8B-B14F-4D97-AF65-F5344CB8AC3E}">
        <p14:creationId xmlns:p14="http://schemas.microsoft.com/office/powerpoint/2010/main" val="197367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environment is particularly cumbersome and challenging given that college applicants must establish separate user accounts for each service that they consume, often with little or no true identity proofing until AFTER they have been accepted for admissions to a HE institution.</a:t>
            </a:r>
          </a:p>
          <a:p>
            <a:endParaRPr lang="en-US" dirty="0"/>
          </a:p>
          <a:p>
            <a:r>
              <a:rPr lang="en-US" dirty="0" smtClean="0"/>
              <a:t>This process is costly for the service providers to support, and we hope that the CommIT project will alleviate the provisioning and support costs that vendors incur while concurrently strengthening  and streamlining the identity proofing of the applicants.</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2</a:t>
            </a:fld>
            <a:endParaRPr lang="en-US"/>
          </a:p>
        </p:txBody>
      </p:sp>
    </p:spTree>
    <p:extLst>
      <p:ext uri="{BB962C8B-B14F-4D97-AF65-F5344CB8AC3E}">
        <p14:creationId xmlns:p14="http://schemas.microsoft.com/office/powerpoint/2010/main" val="400853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 is designed to be a smooth, reliable and easily implemented electronic authentication solution to streamline the electronic processes involved in the HE admissions process.</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3</a:t>
            </a:fld>
            <a:endParaRPr lang="en-US"/>
          </a:p>
        </p:txBody>
      </p:sp>
    </p:spTree>
    <p:extLst>
      <p:ext uri="{BB962C8B-B14F-4D97-AF65-F5344CB8AC3E}">
        <p14:creationId xmlns:p14="http://schemas.microsoft.com/office/powerpoint/2010/main" val="328838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 is being collaboratively developed by its executive sponsors, Internet2 and PESC…bringing together a national reach in the federated identity space and data standards expertise.  </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4</a:t>
            </a:fld>
            <a:endParaRPr lang="en-US"/>
          </a:p>
        </p:txBody>
      </p:sp>
    </p:spTree>
    <p:extLst>
      <p:ext uri="{BB962C8B-B14F-4D97-AF65-F5344CB8AC3E}">
        <p14:creationId xmlns:p14="http://schemas.microsoft.com/office/powerpoint/2010/main" val="396942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fundamental goals of the project are to support and enhance identity and trust by providing a simplified and streamlined process for matching electronic records.  </a:t>
            </a:r>
          </a:p>
          <a:p>
            <a:endParaRPr lang="en-US" dirty="0"/>
          </a:p>
          <a:p>
            <a:r>
              <a:rPr lang="en-US" dirty="0" smtClean="0"/>
              <a:t>This will be done through a single sign-on solution that is both scalable and secure.  </a:t>
            </a:r>
          </a:p>
          <a:p>
            <a:r>
              <a:rPr lang="en-US" dirty="0" smtClean="0"/>
              <a:t>No third party access to data will be allowed without the applicants authorization.  </a:t>
            </a:r>
          </a:p>
          <a:p>
            <a:endParaRPr lang="en-US" dirty="0" smtClean="0"/>
          </a:p>
          <a:p>
            <a:r>
              <a:rPr lang="en-US" dirty="0" smtClean="0"/>
              <a:t>Participation in CommIT is completely voluntary.</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5</a:t>
            </a:fld>
            <a:endParaRPr lang="en-US"/>
          </a:p>
        </p:txBody>
      </p:sp>
    </p:spTree>
    <p:extLst>
      <p:ext uri="{BB962C8B-B14F-4D97-AF65-F5344CB8AC3E}">
        <p14:creationId xmlns:p14="http://schemas.microsoft.com/office/powerpoint/2010/main" val="227829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CommIT solution will be achieved by creating an ecosystem that will include and Identity Store, and Identity Management Provider, a Person Registry, and a Unique Student Identifier.</a:t>
            </a:r>
          </a:p>
          <a:p>
            <a:endParaRPr lang="en-US" dirty="0"/>
          </a:p>
          <a:p>
            <a:r>
              <a:rPr lang="en-US" dirty="0" smtClean="0"/>
              <a:t>It is important to note that the Person Registry will only store a minimum set of data to allow for uniqueness and to support password management.</a:t>
            </a:r>
          </a:p>
          <a:p>
            <a:endParaRPr lang="en-US" dirty="0"/>
          </a:p>
          <a:p>
            <a:r>
              <a:rPr lang="en-US" dirty="0" smtClean="0"/>
              <a:t>Equally as important is the use of an Unique Student Identifier to assist in the resolution of matching problems faced by HE institutions, to simplify the application process for all involved, and attempt to do away with the dependencies on Social Security Numbers that some organizations still face.</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6</a:t>
            </a:fld>
            <a:endParaRPr lang="en-US"/>
          </a:p>
        </p:txBody>
      </p:sp>
    </p:spTree>
    <p:extLst>
      <p:ext uri="{BB962C8B-B14F-4D97-AF65-F5344CB8AC3E}">
        <p14:creationId xmlns:p14="http://schemas.microsoft.com/office/powerpoint/2010/main" val="143212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Team overseeing the project is made up of staff from Internet2 and their contracted vendors, PESC, Georgetown University and Penn State University who each have unique rolls in this collaborative effort as described here.</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7</a:t>
            </a:fld>
            <a:endParaRPr lang="en-US"/>
          </a:p>
        </p:txBody>
      </p:sp>
    </p:spTree>
    <p:extLst>
      <p:ext uri="{BB962C8B-B14F-4D97-AF65-F5344CB8AC3E}">
        <p14:creationId xmlns:p14="http://schemas.microsoft.com/office/powerpoint/2010/main" val="174040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t>
            </a:r>
            <a:r>
              <a:rPr lang="en-US" dirty="0" err="1" smtClean="0"/>
              <a:t>Shel</a:t>
            </a:r>
            <a:r>
              <a:rPr lang="en-US" dirty="0" smtClean="0"/>
              <a:t> mentioned, CommIT is being collaboratively developed by its executive sponsors, Internet2 and PESC…bringing together a national reach in the federated identity space and data standards expertise.  </a:t>
            </a:r>
          </a:p>
          <a:p>
            <a:endParaRPr lang="en-US" dirty="0" smtClean="0"/>
          </a:p>
          <a:p>
            <a:r>
              <a:rPr lang="en-US" dirty="0" smtClean="0"/>
              <a:t>The Core Team is charged with developing and documenting the infrastructure to support the CommIT process which is on schedule for delivery early this summer.  This team will also assist the pilot participants with their production implementations and testing efforts.</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8</a:t>
            </a:fld>
            <a:endParaRPr lang="en-US"/>
          </a:p>
        </p:txBody>
      </p:sp>
    </p:spTree>
    <p:extLst>
      <p:ext uri="{BB962C8B-B14F-4D97-AF65-F5344CB8AC3E}">
        <p14:creationId xmlns:p14="http://schemas.microsoft.com/office/powerpoint/2010/main" val="210256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technical perspective, the team is in full swing of developing the reference architecture and the ecosystem for the pilot phase of the project.  The LDAP directory, Identity Provider and Central Person Registry have been configured locally and have recently been migrated </a:t>
            </a:r>
            <a:r>
              <a:rPr lang="en-US" baseline="0" dirty="0" smtClean="0"/>
              <a:t>to Virtual Machines in the Cloud where they are currently u</a:t>
            </a:r>
            <a:r>
              <a:rPr lang="en-US" dirty="0" smtClean="0"/>
              <a:t>ndergoing extensive</a:t>
            </a:r>
            <a:r>
              <a:rPr lang="en-US" baseline="0" dirty="0" smtClean="0"/>
              <a:t> </a:t>
            </a:r>
            <a:r>
              <a:rPr lang="en-US" dirty="0" smtClean="0"/>
              <a:t>load balancing and testing.  </a:t>
            </a:r>
          </a:p>
          <a:p>
            <a:endParaRPr lang="en-US" dirty="0"/>
          </a:p>
          <a:p>
            <a:r>
              <a:rPr lang="en-US" dirty="0" err="1" smtClean="0"/>
              <a:t>Unicon</a:t>
            </a:r>
            <a:r>
              <a:rPr lang="en-US" baseline="0" dirty="0" smtClean="0"/>
              <a:t> has </a:t>
            </a:r>
            <a:r>
              <a:rPr lang="en-US" dirty="0" smtClean="0"/>
              <a:t>completed</a:t>
            </a:r>
            <a:r>
              <a:rPr lang="en-US" baseline="0" dirty="0" smtClean="0"/>
              <a:t> </a:t>
            </a:r>
            <a:r>
              <a:rPr lang="en-US" dirty="0" smtClean="0"/>
              <a:t>designing the User</a:t>
            </a:r>
            <a:r>
              <a:rPr lang="en-US" baseline="0" dirty="0" smtClean="0"/>
              <a:t> Interface screens and the tech team has identified the </a:t>
            </a:r>
            <a:r>
              <a:rPr lang="en-US" dirty="0" smtClean="0"/>
              <a:t>functional requirements for the registration page, login page, the home page, and the password reset center as well</a:t>
            </a:r>
            <a:r>
              <a:rPr lang="en-US" baseline="0" dirty="0" smtClean="0"/>
              <a:t> as those for general information and FAQ’s – essentially everything the user will experience with CommIT.</a:t>
            </a:r>
            <a:endParaRPr lang="en-US" dirty="0"/>
          </a:p>
        </p:txBody>
      </p:sp>
      <p:sp>
        <p:nvSpPr>
          <p:cNvPr id="4" name="Slide Number Placeholder 3"/>
          <p:cNvSpPr>
            <a:spLocks noGrp="1"/>
          </p:cNvSpPr>
          <p:nvPr>
            <p:ph type="sldNum" sz="quarter" idx="10"/>
          </p:nvPr>
        </p:nvSpPr>
        <p:spPr/>
        <p:txBody>
          <a:bodyPr/>
          <a:lstStyle/>
          <a:p>
            <a:fld id="{3EEC1D02-E409-0F49-A9C1-2B948677DA21}" type="slidenum">
              <a:rPr lang="en-US" smtClean="0"/>
              <a:pPr/>
              <a:t>9</a:t>
            </a:fld>
            <a:endParaRPr lang="en-US"/>
          </a:p>
        </p:txBody>
      </p:sp>
    </p:spTree>
    <p:extLst>
      <p:ext uri="{BB962C8B-B14F-4D97-AF65-F5344CB8AC3E}">
        <p14:creationId xmlns:p14="http://schemas.microsoft.com/office/powerpoint/2010/main" val="419599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723384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6363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0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0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6031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4639"/>
            <a:ext cx="8153400" cy="792162"/>
          </a:xfrm>
        </p:spPr>
        <p:txBody>
          <a:bodyPr anchor="ctr" anchorCtr="0">
            <a:normAutofit/>
          </a:bodyPr>
          <a:lstStyle>
            <a:lvl1pPr algn="l">
              <a:defRPr sz="3600" baseline="0"/>
            </a:lvl1pPr>
          </a:lstStyle>
          <a:p>
            <a:r>
              <a:rPr lang="en-US" dirty="0" smtClean="0"/>
              <a:t>Slide title</a:t>
            </a:r>
            <a:endParaRPr lang="en-US" dirty="0"/>
          </a:p>
        </p:txBody>
      </p:sp>
      <p:cxnSp>
        <p:nvCxnSpPr>
          <p:cNvPr id="6" name="Straight Connector 5"/>
          <p:cNvCxnSpPr/>
          <p:nvPr userDrawn="1"/>
        </p:nvCxnSpPr>
        <p:spPr>
          <a:xfrm>
            <a:off x="636762" y="1066800"/>
            <a:ext cx="8507238" cy="0"/>
          </a:xfrm>
          <a:prstGeom prst="line">
            <a:avLst/>
          </a:prstGeom>
          <a:ln w="38100" cap="rnd" cmpd="sng">
            <a:gradFill flip="none" rotWithShape="1">
              <a:gsLst>
                <a:gs pos="0">
                  <a:schemeClr val="accent2">
                    <a:lumMod val="20000"/>
                    <a:lumOff val="80000"/>
                    <a:alpha val="60000"/>
                  </a:schemeClr>
                </a:gs>
                <a:gs pos="100000">
                  <a:schemeClr val="bg1">
                    <a:alpha val="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5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14430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8515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55570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2313" y="2906713"/>
            <a:ext cx="3810000"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2906713"/>
            <a:ext cx="3810000"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9537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38902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39600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6765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35634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43882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26672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57835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2906713"/>
            <a:ext cx="1943100" cy="349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2313" y="2906713"/>
            <a:ext cx="5676900" cy="349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2910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87127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1676400"/>
            <a:ext cx="19431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0300" y="1676400"/>
            <a:ext cx="19431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324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97390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14738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725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25358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32591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title style</a:t>
            </a:r>
          </a:p>
        </p:txBody>
      </p:sp>
      <p:sp>
        <p:nvSpPr>
          <p:cNvPr id="1026" name="Rectangle 2"/>
          <p:cNvSpPr>
            <a:spLocks noGrp="1" noChangeArrowheads="1"/>
          </p:cNvSpPr>
          <p:nvPr>
            <p:ph type="body" idx="1"/>
          </p:nvPr>
        </p:nvSpPr>
        <p:spPr bwMode="auto">
          <a:xfrm>
            <a:off x="4114800" y="1676400"/>
            <a:ext cx="4038600" cy="395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732"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386688" presetClass="entr" presetSubtype="35388968" fill="hold" grpId="0" nodeType="afterEffect">
                                  <p:stCondLst>
                                    <p:cond delay="2000"/>
                                  </p:stCondLst>
                                  <p:childTnLst>
                                    <p:set>
                                      <p:cBhvr>
                                        <p:cTn id="6" dur="1" fill="hold">
                                          <p:stCondLst>
                                            <p:cond delay="499"/>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utoUpdateAnimBg="0"/>
    </p:bldLst>
  </p:timing>
  <p:txStyles>
    <p:titleStyle>
      <a:lvl1pPr algn="l" rtl="0" fontAlgn="base">
        <a:spcBef>
          <a:spcPct val="0"/>
        </a:spcBef>
        <a:spcAft>
          <a:spcPct val="0"/>
        </a:spcAft>
        <a:defRPr sz="3600">
          <a:solidFill>
            <a:schemeClr val="tx1"/>
          </a:solidFill>
          <a:effectLst>
            <a:outerShdw blurRad="38100" dist="38100" dir="2700000" algn="tl">
              <a:srgbClr val="C0C0C0"/>
            </a:outerShdw>
          </a:effectLst>
          <a:latin typeface="+mj-lt"/>
          <a:ea typeface="+mj-ea"/>
          <a:cs typeface="+mj-cs"/>
          <a:sym typeface="Lucida Grande" charset="0"/>
        </a:defRPr>
      </a:lvl1pPr>
      <a:lvl2pPr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2pPr>
      <a:lvl3pPr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3pPr>
      <a:lvl4pPr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4pPr>
      <a:lvl5pPr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5pPr>
      <a:lvl6pPr marL="457200"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6pPr>
      <a:lvl7pPr marL="914400"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7pPr>
      <a:lvl8pPr marL="1371600"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8pPr>
      <a:lvl9pPr marL="1828800" algn="l" rtl="0" fontAlgn="base">
        <a:spcBef>
          <a:spcPct val="0"/>
        </a:spcBef>
        <a:spcAft>
          <a:spcPct val="0"/>
        </a:spcAft>
        <a:defRPr sz="3600">
          <a:solidFill>
            <a:schemeClr val="tx1"/>
          </a:solidFill>
          <a:effectLst>
            <a:outerShdw blurRad="38100" dist="38100" dir="2700000" algn="tl">
              <a:srgbClr val="C0C0C0"/>
            </a:outerShdw>
          </a:effectLst>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22313" y="4406900"/>
            <a:ext cx="7772400" cy="199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Lucida Grande" charset="0"/>
              </a:rPr>
              <a:t>Click to edit Master title style</a:t>
            </a:r>
          </a:p>
        </p:txBody>
      </p:sp>
      <p:sp>
        <p:nvSpPr>
          <p:cNvPr id="7170" name="Rectangle 2"/>
          <p:cNvSpPr>
            <a:spLocks noGrp="1" noChangeArrowheads="1"/>
          </p:cNvSpPr>
          <p:nvPr>
            <p:ph type="body" idx="1"/>
          </p:nvPr>
        </p:nvSpPr>
        <p:spPr bwMode="auto">
          <a:xfrm>
            <a:off x="722313" y="2906713"/>
            <a:ext cx="7772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a:solidFill>
            <a:schemeClr val="tx1"/>
          </a:solidFill>
          <a:latin typeface="+mj-lt"/>
          <a:ea typeface="+mj-ea"/>
          <a:cs typeface="+mj-cs"/>
          <a:sym typeface="Lucida Grande" charset="0"/>
        </a:defRPr>
      </a:lvl1pPr>
      <a:lvl2pPr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2pPr>
      <a:lvl3pPr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3pPr>
      <a:lvl4pPr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4pPr>
      <a:lvl5pPr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5pPr>
      <a:lvl6pPr marL="457200"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6pPr>
      <a:lvl7pPr marL="914400"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7pPr>
      <a:lvl8pPr marL="1371600"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8pPr>
      <a:lvl9pPr marL="1828800" algn="l" rtl="0" fontAlgn="base">
        <a:spcBef>
          <a:spcPct val="0"/>
        </a:spcBef>
        <a:spcAft>
          <a:spcPct val="0"/>
        </a:spcAft>
        <a:defRPr sz="4000" b="1">
          <a:solidFill>
            <a:schemeClr val="tx1"/>
          </a:solidFill>
          <a:latin typeface="Lucida Grande" charset="0"/>
          <a:ea typeface="ヒラギノ角ゴ ProN W6" charset="0"/>
          <a:cs typeface="ヒラギノ角ゴ ProN W6" charset="0"/>
          <a:sym typeface="Lucida Grande" charset="0"/>
        </a:defRPr>
      </a:lvl9pPr>
    </p:titleStyle>
    <p:bodyStyle>
      <a:lvl1pPr algn="l" rtl="0" fontAlgn="base">
        <a:spcBef>
          <a:spcPts val="500"/>
        </a:spcBef>
        <a:spcAft>
          <a:spcPct val="0"/>
        </a:spcAft>
        <a:defRPr sz="2000">
          <a:solidFill>
            <a:srgbClr val="C0504D"/>
          </a:solidFill>
          <a:latin typeface="+mn-lt"/>
          <a:ea typeface="+mn-ea"/>
          <a:cs typeface="+mn-cs"/>
          <a:sym typeface="Lucida Grande" charset="0"/>
        </a:defRPr>
      </a:lvl1pPr>
      <a:lvl2pPr marL="419100" algn="l" rtl="0" fontAlgn="base">
        <a:spcBef>
          <a:spcPts val="400"/>
        </a:spcBef>
        <a:spcAft>
          <a:spcPct val="0"/>
        </a:spcAft>
        <a:defRPr>
          <a:solidFill>
            <a:srgbClr val="878787"/>
          </a:solidFill>
          <a:latin typeface="+mn-lt"/>
          <a:ea typeface="+mn-ea"/>
          <a:cs typeface="+mn-cs"/>
          <a:sym typeface="Lucida Grande" charset="0"/>
        </a:defRPr>
      </a:lvl2pPr>
      <a:lvl3pPr marL="876300" algn="l" rtl="0" fontAlgn="base">
        <a:spcBef>
          <a:spcPts val="400"/>
        </a:spcBef>
        <a:spcAft>
          <a:spcPct val="0"/>
        </a:spcAft>
        <a:defRPr sz="1600">
          <a:solidFill>
            <a:srgbClr val="878787"/>
          </a:solidFill>
          <a:latin typeface="+mn-lt"/>
          <a:ea typeface="+mn-ea"/>
          <a:cs typeface="+mn-cs"/>
          <a:sym typeface="Lucida Grande" charset="0"/>
        </a:defRPr>
      </a:lvl3pPr>
      <a:lvl4pPr marL="1333500" algn="l" rtl="0" fontAlgn="base">
        <a:spcBef>
          <a:spcPts val="300"/>
        </a:spcBef>
        <a:spcAft>
          <a:spcPct val="0"/>
        </a:spcAft>
        <a:defRPr sz="1400">
          <a:solidFill>
            <a:srgbClr val="878787"/>
          </a:solidFill>
          <a:latin typeface="+mn-lt"/>
          <a:ea typeface="+mn-ea"/>
          <a:cs typeface="+mn-cs"/>
          <a:sym typeface="Lucida Grande" charset="0"/>
        </a:defRPr>
      </a:lvl4pPr>
      <a:lvl5pPr marL="1790700" algn="l" rtl="0" fontAlgn="base">
        <a:spcBef>
          <a:spcPts val="300"/>
        </a:spcBef>
        <a:spcAft>
          <a:spcPct val="0"/>
        </a:spcAft>
        <a:defRPr sz="1400">
          <a:solidFill>
            <a:srgbClr val="878787"/>
          </a:solidFill>
          <a:latin typeface="+mn-lt"/>
          <a:ea typeface="+mn-ea"/>
          <a:cs typeface="+mn-cs"/>
          <a:sym typeface="Lucida Grande" charset="0"/>
        </a:defRPr>
      </a:lvl5pPr>
      <a:lvl6pPr marL="2247900" algn="l" rtl="0" fontAlgn="base">
        <a:spcBef>
          <a:spcPts val="300"/>
        </a:spcBef>
        <a:spcAft>
          <a:spcPct val="0"/>
        </a:spcAft>
        <a:defRPr sz="1400">
          <a:solidFill>
            <a:srgbClr val="878787"/>
          </a:solidFill>
          <a:latin typeface="+mn-lt"/>
          <a:ea typeface="+mn-ea"/>
          <a:cs typeface="+mn-cs"/>
          <a:sym typeface="Lucida Grande" charset="0"/>
        </a:defRPr>
      </a:lvl6pPr>
      <a:lvl7pPr marL="2705100" algn="l" rtl="0" fontAlgn="base">
        <a:spcBef>
          <a:spcPts val="300"/>
        </a:spcBef>
        <a:spcAft>
          <a:spcPct val="0"/>
        </a:spcAft>
        <a:defRPr sz="1400">
          <a:solidFill>
            <a:srgbClr val="878787"/>
          </a:solidFill>
          <a:latin typeface="+mn-lt"/>
          <a:ea typeface="+mn-ea"/>
          <a:cs typeface="+mn-cs"/>
          <a:sym typeface="Lucida Grande" charset="0"/>
        </a:defRPr>
      </a:lvl7pPr>
      <a:lvl8pPr marL="3162300" algn="l" rtl="0" fontAlgn="base">
        <a:spcBef>
          <a:spcPts val="300"/>
        </a:spcBef>
        <a:spcAft>
          <a:spcPct val="0"/>
        </a:spcAft>
        <a:defRPr sz="1400">
          <a:solidFill>
            <a:srgbClr val="878787"/>
          </a:solidFill>
          <a:latin typeface="+mn-lt"/>
          <a:ea typeface="+mn-ea"/>
          <a:cs typeface="+mn-cs"/>
          <a:sym typeface="Lucida Grande" charset="0"/>
        </a:defRPr>
      </a:lvl8pPr>
      <a:lvl9pPr marL="3619500" algn="l" rtl="0" fontAlgn="base">
        <a:spcBef>
          <a:spcPts val="300"/>
        </a:spcBef>
        <a:spcAft>
          <a:spcPct val="0"/>
        </a:spcAft>
        <a:defRPr sz="14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657602"/>
            <a:ext cx="8153400" cy="2133598"/>
          </a:xfrm>
        </p:spPr>
        <p:txBody>
          <a:bodyPr>
            <a:normAutofit fontScale="90000"/>
          </a:bodyPr>
          <a:lstStyle/>
          <a:p>
            <a:r>
              <a:rPr lang="en-US" dirty="0" smtClean="0"/>
              <a:t>Presented by:</a:t>
            </a:r>
            <a:r>
              <a:rPr lang="en-US" dirty="0"/>
              <a:t/>
            </a:r>
            <a:br>
              <a:rPr lang="en-US" dirty="0"/>
            </a:br>
            <a:r>
              <a:rPr lang="en-US" dirty="0" smtClean="0"/>
              <a:t>	</a:t>
            </a:r>
            <a:r>
              <a:rPr lang="en-US" sz="2800" dirty="0" smtClean="0">
                <a:effectLst/>
              </a:rPr>
              <a:t>Tim Cameron</a:t>
            </a:r>
            <a:r>
              <a:rPr lang="en-US" sz="2800" dirty="0" smtClean="0">
                <a:effectLst/>
              </a:rPr>
              <a:t/>
            </a:r>
            <a:br>
              <a:rPr lang="en-US" sz="2800" dirty="0" smtClean="0">
                <a:effectLst/>
              </a:rPr>
            </a:br>
            <a:r>
              <a:rPr lang="en-US" sz="2800" dirty="0" smtClean="0">
                <a:effectLst/>
              </a:rPr>
              <a:t>	</a:t>
            </a:r>
            <a:r>
              <a:rPr lang="en-US" sz="2200" dirty="0" smtClean="0">
                <a:effectLst/>
              </a:rPr>
              <a:t>CommIT Project Manager,</a:t>
            </a:r>
            <a:r>
              <a:rPr lang="en-US" sz="2200" dirty="0" smtClean="0">
                <a:effectLst/>
              </a:rPr>
              <a:t/>
            </a:r>
            <a:br>
              <a:rPr lang="en-US" sz="2200" dirty="0" smtClean="0">
                <a:effectLst/>
              </a:rPr>
            </a:br>
            <a:r>
              <a:rPr lang="en-US" sz="2200" dirty="0" smtClean="0">
                <a:effectLst/>
              </a:rPr>
              <a:t>	</a:t>
            </a:r>
            <a:r>
              <a:rPr lang="en-US" sz="2200" dirty="0" smtClean="0">
                <a:effectLst/>
              </a:rPr>
              <a:t>Internet 2</a:t>
            </a:r>
            <a:r>
              <a:rPr lang="en-US" sz="2200" dirty="0">
                <a:effectLst/>
              </a:rPr>
              <a:t/>
            </a:r>
            <a:br>
              <a:rPr lang="en-US" sz="2200" dirty="0">
                <a:effectLst/>
              </a:rPr>
            </a:br>
            <a:r>
              <a:rPr lang="en-US" sz="2800" dirty="0">
                <a:effectLst/>
              </a:rPr>
              <a:t> </a:t>
            </a:r>
            <a:br>
              <a:rPr lang="en-US" sz="2800" dirty="0">
                <a:effectLst/>
              </a:rPr>
            </a:br>
            <a:r>
              <a:rPr lang="en-US" sz="2800" dirty="0"/>
              <a:t/>
            </a:r>
            <a:br>
              <a:rPr lang="en-US" sz="2800" dirty="0"/>
            </a:br>
            <a:endParaRPr lang="en-US" dirty="0"/>
          </a:p>
        </p:txBody>
      </p:sp>
      <p:sp>
        <p:nvSpPr>
          <p:cNvPr id="7" name="Title 5"/>
          <p:cNvSpPr txBox="1">
            <a:spLocks/>
          </p:cNvSpPr>
          <p:nvPr/>
        </p:nvSpPr>
        <p:spPr>
          <a:xfrm>
            <a:off x="609600" y="1905000"/>
            <a:ext cx="8153400" cy="76200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baseline="0">
                <a:solidFill>
                  <a:schemeClr val="tx1"/>
                </a:solidFill>
                <a:latin typeface="+mj-lt"/>
                <a:ea typeface="+mj-ea"/>
                <a:cs typeface="+mj-cs"/>
              </a:defRPr>
            </a:lvl1pPr>
          </a:lstStyle>
          <a:p>
            <a:pPr algn="ctr"/>
            <a:r>
              <a:rPr lang="en-US" sz="4400" b="1" dirty="0" smtClean="0">
                <a:solidFill>
                  <a:srgbClr val="C00000"/>
                </a:solidFill>
              </a:rPr>
              <a:t>CommIT Project Update</a:t>
            </a:r>
            <a:endParaRPr lang="en-US" sz="4400" b="1" dirty="0">
              <a:solidFill>
                <a:srgbClr val="C00000"/>
              </a:solidFill>
            </a:endParaRPr>
          </a:p>
        </p:txBody>
      </p:sp>
    </p:spTree>
    <p:extLst>
      <p:ext uri="{BB962C8B-B14F-4D97-AF65-F5344CB8AC3E}">
        <p14:creationId xmlns:p14="http://schemas.microsoft.com/office/powerpoint/2010/main" val="343649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 Business Team</a:t>
            </a:r>
            <a:endParaRPr lang="en-US" dirty="0"/>
          </a:p>
        </p:txBody>
      </p:sp>
      <p:sp>
        <p:nvSpPr>
          <p:cNvPr id="3" name="Content Placeholder 2"/>
          <p:cNvSpPr>
            <a:spLocks noGrp="1"/>
          </p:cNvSpPr>
          <p:nvPr>
            <p:ph idx="1"/>
          </p:nvPr>
        </p:nvSpPr>
        <p:spPr>
          <a:xfrm>
            <a:off x="685800" y="1189037"/>
            <a:ext cx="7391400" cy="4525963"/>
          </a:xfrm>
        </p:spPr>
        <p:txBody>
          <a:bodyPr>
            <a:normAutofit/>
          </a:bodyPr>
          <a:lstStyle/>
          <a:p>
            <a:r>
              <a:rPr lang="en-US" dirty="0" smtClean="0"/>
              <a:t>Business Update</a:t>
            </a:r>
          </a:p>
          <a:p>
            <a:pPr lvl="1"/>
            <a:r>
              <a:rPr lang="en-US" dirty="0" smtClean="0"/>
              <a:t>Business Plan</a:t>
            </a:r>
          </a:p>
          <a:p>
            <a:pPr lvl="2"/>
            <a:r>
              <a:rPr lang="en-US" dirty="0" smtClean="0"/>
              <a:t>Project Summary and Participation Agreements</a:t>
            </a:r>
          </a:p>
          <a:p>
            <a:pPr lvl="2"/>
            <a:r>
              <a:rPr lang="en-US" dirty="0" smtClean="0"/>
              <a:t>Marketing &amp; Communications Plan</a:t>
            </a:r>
          </a:p>
          <a:p>
            <a:pPr lvl="2"/>
            <a:r>
              <a:rPr lang="en-US" dirty="0" smtClean="0"/>
              <a:t>Partner Outreach</a:t>
            </a:r>
          </a:p>
          <a:p>
            <a:pPr lvl="2"/>
            <a:r>
              <a:rPr lang="en-US" dirty="0" smtClean="0"/>
              <a:t>Website Content Development</a:t>
            </a:r>
          </a:p>
          <a:p>
            <a:pPr lvl="2"/>
            <a:r>
              <a:rPr lang="en-US" dirty="0" smtClean="0"/>
              <a:t>Funding Model</a:t>
            </a:r>
          </a:p>
        </p:txBody>
      </p:sp>
    </p:spTree>
    <p:extLst>
      <p:ext uri="{BB962C8B-B14F-4D97-AF65-F5344CB8AC3E}">
        <p14:creationId xmlns:p14="http://schemas.microsoft.com/office/powerpoint/2010/main" val="11144929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685800" y="228600"/>
            <a:ext cx="8153400" cy="762001"/>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baseline="0">
                <a:solidFill>
                  <a:schemeClr val="tx1"/>
                </a:solidFill>
                <a:latin typeface="+mj-lt"/>
                <a:ea typeface="+mj-ea"/>
                <a:cs typeface="+mj-cs"/>
              </a:defRPr>
            </a:lvl1pPr>
          </a:lstStyle>
          <a:p>
            <a:r>
              <a:rPr lang="en-US" sz="4400" b="1" dirty="0" smtClean="0">
                <a:solidFill>
                  <a:srgbClr val="C00000"/>
                </a:solidFill>
              </a:rPr>
              <a:t>The CommIT Process</a:t>
            </a:r>
            <a:endParaRPr lang="en-US" sz="4400" b="1" dirty="0">
              <a:solidFill>
                <a:srgbClr val="C00000"/>
              </a:solidFill>
            </a:endParaRPr>
          </a:p>
        </p:txBody>
      </p:sp>
    </p:spTree>
    <p:extLst>
      <p:ext uri="{BB962C8B-B14F-4D97-AF65-F5344CB8AC3E}">
        <p14:creationId xmlns:p14="http://schemas.microsoft.com/office/powerpoint/2010/main" val="199820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tcame_000\Desktop\CommIT Docs\CommIT Screenshots\umbc-initial.png"/>
          <p:cNvPicPr>
            <a:picLocks noChangeAspect="1" noChangeArrowheads="1"/>
          </p:cNvPicPr>
          <p:nvPr/>
        </p:nvPicPr>
        <p:blipFill rotWithShape="1">
          <a:blip r:embed="rId2">
            <a:extLst>
              <a:ext uri="{28A0092B-C50C-407E-A947-70E740481C1C}">
                <a14:useLocalDpi xmlns:a14="http://schemas.microsoft.com/office/drawing/2010/main" val="0"/>
              </a:ext>
            </a:extLst>
          </a:blip>
          <a:srcRect b="40221"/>
          <a:stretch/>
        </p:blipFill>
        <p:spPr bwMode="auto">
          <a:xfrm>
            <a:off x="152400" y="278642"/>
            <a:ext cx="8885279" cy="657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6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tcame_000\Desktop\CommIT Docs\CommIT Screenshots\1-commit-legal-n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266700"/>
            <a:ext cx="10067926"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8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came_000\Desktop\CommIT Docs\CommIT Screenshots\2-commit-addr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4765"/>
            <a:ext cx="8308815" cy="679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6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came_000\Desktop\CommIT Docs\CommIT Screenshots\4-commit-perso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9" y="814316"/>
            <a:ext cx="9078773"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8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came_000\Desktop\CommIT Docs\CommIT Screenshots\5-commit-verif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096000" cy="6718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7543800" y="4800600"/>
            <a:ext cx="1447800" cy="1917971"/>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75006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came_000\Desktop\CommIT Docs\CommIT Screenshots\6-commit-ques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2918"/>
            <a:ext cx="8612526" cy="645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8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came_000\Desktop\CommIT Docs\CommIT Screenshots\7-commit-passwo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39" y="914400"/>
            <a:ext cx="901466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6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came_000\Desktop\CommIT Docs\CommIT Screenshots\8-commit-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6675"/>
            <a:ext cx="7477125" cy="699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8153400" y="4800600"/>
            <a:ext cx="838200" cy="1917971"/>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00508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Environment</a:t>
            </a:r>
            <a:endParaRPr lang="en-US" dirty="0"/>
          </a:p>
        </p:txBody>
      </p:sp>
      <p:sp>
        <p:nvSpPr>
          <p:cNvPr id="3" name="Content Placeholder 2"/>
          <p:cNvSpPr>
            <a:spLocks noGrp="1"/>
          </p:cNvSpPr>
          <p:nvPr>
            <p:ph idx="1"/>
          </p:nvPr>
        </p:nvSpPr>
        <p:spPr>
          <a:xfrm>
            <a:off x="685800" y="1189037"/>
            <a:ext cx="8001000" cy="4525963"/>
          </a:xfrm>
        </p:spPr>
        <p:txBody>
          <a:bodyPr>
            <a:normAutofit lnSpcReduction="10000"/>
          </a:bodyPr>
          <a:lstStyle/>
          <a:p>
            <a:r>
              <a:rPr lang="en-US" dirty="0" smtClean="0"/>
              <a:t>Todays reality:</a:t>
            </a:r>
          </a:p>
          <a:p>
            <a:pPr lvl="1"/>
            <a:r>
              <a:rPr lang="en-US" dirty="0" smtClean="0"/>
              <a:t>Applicants establish separate accounts for every service they consume</a:t>
            </a:r>
          </a:p>
          <a:p>
            <a:r>
              <a:rPr lang="en-US" dirty="0" smtClean="0"/>
              <a:t>Cumbersome and challenging </a:t>
            </a:r>
          </a:p>
          <a:p>
            <a:r>
              <a:rPr lang="en-US" dirty="0" smtClean="0"/>
              <a:t>Applicants are rarely expected to </a:t>
            </a:r>
            <a:r>
              <a:rPr lang="en-US" i="1" dirty="0" smtClean="0"/>
              <a:t>prove </a:t>
            </a:r>
            <a:r>
              <a:rPr lang="en-US" dirty="0" smtClean="0"/>
              <a:t>their identity until </a:t>
            </a:r>
            <a:r>
              <a:rPr lang="en-US" i="1" dirty="0" smtClean="0"/>
              <a:t>after</a:t>
            </a:r>
            <a:r>
              <a:rPr lang="en-US" dirty="0" smtClean="0"/>
              <a:t> they have been accepted</a:t>
            </a:r>
            <a:r>
              <a:rPr lang="en-US" i="1" dirty="0" smtClean="0"/>
              <a:t>.</a:t>
            </a:r>
          </a:p>
          <a:p>
            <a:r>
              <a:rPr lang="en-US" dirty="0" smtClean="0"/>
              <a:t>Stakeholders incur significant costs in provisioning and support </a:t>
            </a:r>
          </a:p>
        </p:txBody>
      </p:sp>
    </p:spTree>
    <p:extLst>
      <p:ext uri="{BB962C8B-B14F-4D97-AF65-F5344CB8AC3E}">
        <p14:creationId xmlns:p14="http://schemas.microsoft.com/office/powerpoint/2010/main" val="40932621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came_000\Desktop\CommIT Docs\CommIT Screenshots\umbc-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12324" r="12794" b="46994"/>
          <a:stretch/>
        </p:blipFill>
        <p:spPr bwMode="auto">
          <a:xfrm>
            <a:off x="965446" y="238836"/>
            <a:ext cx="7873754" cy="66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02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came_000\Desktop\CommIT Docs\CommIT Screenshots\9-commit-err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39" y="457200"/>
            <a:ext cx="8760171" cy="61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17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tcame_000\Desktop\CommIT Docs\CommIT Screenshots\commit-match-f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15400" cy="646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46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came_000\Desktop\CommIT Docs\CommIT Screenshots\commit-security-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20" y="1066800"/>
            <a:ext cx="8758617" cy="557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2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came_000\Desktop\CommIT Docs\CommIT Screenshots\confi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90" y="457200"/>
            <a:ext cx="8511175" cy="475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73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Participants Deliverables</a:t>
            </a:r>
            <a:endParaRPr lang="en-US" dirty="0"/>
          </a:p>
        </p:txBody>
      </p:sp>
      <p:sp>
        <p:nvSpPr>
          <p:cNvPr id="3" name="Content Placeholder 2"/>
          <p:cNvSpPr>
            <a:spLocks noGrp="1"/>
          </p:cNvSpPr>
          <p:nvPr>
            <p:ph idx="1"/>
          </p:nvPr>
        </p:nvSpPr>
        <p:spPr>
          <a:xfrm>
            <a:off x="457200" y="1295400"/>
            <a:ext cx="8229600" cy="4876800"/>
          </a:xfrm>
        </p:spPr>
        <p:txBody>
          <a:bodyPr>
            <a:normAutofit fontScale="77500" lnSpcReduction="20000"/>
          </a:bodyPr>
          <a:lstStyle/>
          <a:p>
            <a:r>
              <a:rPr lang="en-US" dirty="0" smtClean="0"/>
              <a:t>Universities </a:t>
            </a:r>
            <a:r>
              <a:rPr lang="en-US" dirty="0"/>
              <a:t>participating in Phase one of the </a:t>
            </a:r>
            <a:r>
              <a:rPr lang="en-US" dirty="0" err="1"/>
              <a:t>CommIT</a:t>
            </a:r>
            <a:r>
              <a:rPr lang="en-US" dirty="0"/>
              <a:t> Project will have the following requirements: </a:t>
            </a:r>
          </a:p>
          <a:p>
            <a:pPr lvl="1"/>
            <a:r>
              <a:rPr lang="en-US" dirty="0" smtClean="0"/>
              <a:t>Through </a:t>
            </a:r>
            <a:r>
              <a:rPr lang="en-US" dirty="0"/>
              <a:t>the admissions office, the institution must provide a process for willing prospective students with the option to create and utilize the </a:t>
            </a:r>
            <a:r>
              <a:rPr lang="en-US" dirty="0" err="1"/>
              <a:t>CommIT</a:t>
            </a:r>
            <a:r>
              <a:rPr lang="en-US" dirty="0"/>
              <a:t> process </a:t>
            </a:r>
          </a:p>
          <a:p>
            <a:pPr lvl="1"/>
            <a:r>
              <a:rPr lang="en-US" dirty="0" smtClean="0"/>
              <a:t>The </a:t>
            </a:r>
            <a:r>
              <a:rPr lang="en-US" dirty="0"/>
              <a:t>university will utilize the unique </a:t>
            </a:r>
            <a:r>
              <a:rPr lang="en-US" dirty="0" err="1"/>
              <a:t>CommIT</a:t>
            </a:r>
            <a:r>
              <a:rPr lang="en-US" dirty="0"/>
              <a:t> identifier to match applicants with records provided through their admissions applications tools. </a:t>
            </a:r>
          </a:p>
          <a:p>
            <a:pPr lvl="1"/>
            <a:r>
              <a:rPr lang="en-US" dirty="0" smtClean="0"/>
              <a:t>The </a:t>
            </a:r>
            <a:r>
              <a:rPr lang="en-US" dirty="0"/>
              <a:t>university will allow any applicant who possesses a </a:t>
            </a:r>
            <a:r>
              <a:rPr lang="en-US" dirty="0" err="1"/>
              <a:t>CommIT</a:t>
            </a:r>
            <a:r>
              <a:rPr lang="en-US" dirty="0"/>
              <a:t> identity to use their credentials to authorize access to online applications. </a:t>
            </a:r>
          </a:p>
          <a:p>
            <a:pPr lvl="1"/>
            <a:r>
              <a:rPr lang="en-US" dirty="0" smtClean="0"/>
              <a:t>Representatives </a:t>
            </a:r>
            <a:r>
              <a:rPr lang="en-US" dirty="0"/>
              <a:t>from participating universities will be encouraged to share their experiences and lessons learned at various conferences </a:t>
            </a:r>
          </a:p>
        </p:txBody>
      </p:sp>
    </p:spTree>
    <p:extLst>
      <p:ext uri="{BB962C8B-B14F-4D97-AF65-F5344CB8AC3E}">
        <p14:creationId xmlns:p14="http://schemas.microsoft.com/office/powerpoint/2010/main" val="32520452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715962"/>
          </a:xfrm>
        </p:spPr>
        <p:txBody>
          <a:bodyPr>
            <a:noAutofit/>
          </a:bodyPr>
          <a:lstStyle/>
          <a:p>
            <a:r>
              <a:rPr lang="en-US" dirty="0" smtClean="0"/>
              <a:t>Organizational Partners Deliverables</a:t>
            </a:r>
            <a:endParaRPr lang="en-US" dirty="0"/>
          </a:p>
        </p:txBody>
      </p:sp>
      <p:sp>
        <p:nvSpPr>
          <p:cNvPr id="3" name="Content Placeholder 2"/>
          <p:cNvSpPr>
            <a:spLocks noGrp="1"/>
          </p:cNvSpPr>
          <p:nvPr>
            <p:ph idx="1"/>
          </p:nvPr>
        </p:nvSpPr>
        <p:spPr>
          <a:xfrm>
            <a:off x="685800" y="1189037"/>
            <a:ext cx="7848600" cy="4525963"/>
          </a:xfrm>
        </p:spPr>
        <p:txBody>
          <a:bodyPr>
            <a:normAutofit lnSpcReduction="10000"/>
          </a:bodyPr>
          <a:lstStyle/>
          <a:p>
            <a:r>
              <a:rPr lang="en-US" dirty="0" smtClean="0"/>
              <a:t>To </a:t>
            </a:r>
            <a:r>
              <a:rPr lang="en-US" dirty="0"/>
              <a:t>participate in </a:t>
            </a:r>
            <a:r>
              <a:rPr lang="en-US" dirty="0" err="1"/>
              <a:t>CommIT</a:t>
            </a:r>
            <a:r>
              <a:rPr lang="en-US" dirty="0"/>
              <a:t> Project Phase one, organizational partners will be responsible for: </a:t>
            </a:r>
          </a:p>
          <a:p>
            <a:pPr lvl="1"/>
            <a:r>
              <a:rPr lang="en-US" dirty="0" smtClean="0"/>
              <a:t>Accepting </a:t>
            </a:r>
            <a:r>
              <a:rPr lang="en-US" dirty="0"/>
              <a:t>the </a:t>
            </a:r>
            <a:r>
              <a:rPr lang="en-US" dirty="0" err="1"/>
              <a:t>CommIT</a:t>
            </a:r>
            <a:r>
              <a:rPr lang="en-US" dirty="0"/>
              <a:t> credential from applicants who login with them, </a:t>
            </a:r>
          </a:p>
          <a:p>
            <a:pPr lvl="1"/>
            <a:r>
              <a:rPr lang="en-US" dirty="0" smtClean="0"/>
              <a:t>Support </a:t>
            </a:r>
            <a:r>
              <a:rPr lang="en-US" dirty="0"/>
              <a:t>the storing of this unique identifier, and </a:t>
            </a:r>
          </a:p>
          <a:p>
            <a:pPr lvl="1"/>
            <a:r>
              <a:rPr lang="en-US" dirty="0" smtClean="0"/>
              <a:t>Support </a:t>
            </a:r>
            <a:r>
              <a:rPr lang="en-US" dirty="0"/>
              <a:t>the capability to attach the unique identifier to all applicant documents that are passed to </a:t>
            </a:r>
            <a:r>
              <a:rPr lang="en-US" dirty="0" err="1"/>
              <a:t>CommIT</a:t>
            </a:r>
            <a:r>
              <a:rPr lang="en-US" dirty="0"/>
              <a:t> participating institutions. </a:t>
            </a:r>
          </a:p>
          <a:p>
            <a:endParaRPr lang="en-US" dirty="0"/>
          </a:p>
        </p:txBody>
      </p:sp>
    </p:spTree>
    <p:extLst>
      <p:ext uri="{BB962C8B-B14F-4D97-AF65-F5344CB8AC3E}">
        <p14:creationId xmlns:p14="http://schemas.microsoft.com/office/powerpoint/2010/main" val="14811364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685800" y="1189037"/>
            <a:ext cx="7391400" cy="4525963"/>
          </a:xfrm>
        </p:spPr>
        <p:txBody>
          <a:bodyPr>
            <a:normAutofit/>
          </a:bodyPr>
          <a:lstStyle/>
          <a:p>
            <a:r>
              <a:rPr lang="en-US" dirty="0" smtClean="0"/>
              <a:t>Usability Testing – Round 2</a:t>
            </a:r>
          </a:p>
          <a:p>
            <a:r>
              <a:rPr lang="en-US" dirty="0" smtClean="0"/>
              <a:t>Define Help Desk Requirements</a:t>
            </a:r>
          </a:p>
          <a:p>
            <a:r>
              <a:rPr lang="en-US" dirty="0" smtClean="0"/>
              <a:t>Launch of public website</a:t>
            </a:r>
          </a:p>
          <a:p>
            <a:r>
              <a:rPr lang="en-US" dirty="0" smtClean="0"/>
              <a:t>Identification of Pilot Participants</a:t>
            </a:r>
          </a:p>
          <a:p>
            <a:r>
              <a:rPr lang="en-US" dirty="0" smtClean="0"/>
              <a:t>Transition to “Product” Phase</a:t>
            </a:r>
          </a:p>
          <a:p>
            <a:endParaRPr lang="en-US" dirty="0" smtClean="0"/>
          </a:p>
        </p:txBody>
      </p:sp>
    </p:spTree>
    <p:extLst>
      <p:ext uri="{BB962C8B-B14F-4D97-AF65-F5344CB8AC3E}">
        <p14:creationId xmlns:p14="http://schemas.microsoft.com/office/powerpoint/2010/main" val="42344950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685800" y="1189037"/>
            <a:ext cx="7620000" cy="4525963"/>
          </a:xfrm>
        </p:spPr>
        <p:txBody>
          <a:bodyPr/>
          <a:lstStyle/>
          <a:p>
            <a:r>
              <a:rPr lang="en-US" dirty="0" smtClean="0"/>
              <a:t>Get Involved:</a:t>
            </a:r>
          </a:p>
          <a:p>
            <a:pPr lvl="1"/>
            <a:r>
              <a:rPr lang="en-US" dirty="0" smtClean="0"/>
              <a:t>Participate in various working groups to assist with defining:</a:t>
            </a:r>
          </a:p>
          <a:p>
            <a:pPr lvl="2"/>
            <a:r>
              <a:rPr lang="en-US" dirty="0" smtClean="0"/>
              <a:t>business, technical, and governance models for the project. </a:t>
            </a:r>
          </a:p>
          <a:p>
            <a:r>
              <a:rPr lang="en-US" dirty="0" smtClean="0"/>
              <a:t>Learn More</a:t>
            </a:r>
          </a:p>
        </p:txBody>
      </p:sp>
    </p:spTree>
    <p:extLst>
      <p:ext uri="{BB962C8B-B14F-4D97-AF65-F5344CB8AC3E}">
        <p14:creationId xmlns:p14="http://schemas.microsoft.com/office/powerpoint/2010/main" val="26395523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89037"/>
            <a:ext cx="8382000" cy="4525963"/>
          </a:xfrm>
        </p:spPr>
        <p:txBody>
          <a:bodyPr>
            <a:normAutofit/>
          </a:bodyPr>
          <a:lstStyle/>
          <a:p>
            <a:pPr marL="457200" lvl="1" indent="0">
              <a:buNone/>
            </a:pPr>
            <a:r>
              <a:rPr lang="en-US" dirty="0" smtClean="0"/>
              <a:t> </a:t>
            </a:r>
          </a:p>
          <a:p>
            <a:pPr marL="0" indent="0">
              <a:buNone/>
            </a:pPr>
            <a:r>
              <a:rPr lang="en-US" dirty="0" smtClean="0"/>
              <a:t>Tim Cameron</a:t>
            </a:r>
            <a:endParaRPr lang="en-US" dirty="0"/>
          </a:p>
          <a:p>
            <a:pPr marL="0" indent="0">
              <a:buNone/>
            </a:pPr>
            <a:r>
              <a:rPr lang="en-US" sz="2400" dirty="0" smtClean="0"/>
              <a:t>CommIT Project Manager,</a:t>
            </a:r>
            <a:endParaRPr lang="en-US" sz="2400" dirty="0"/>
          </a:p>
          <a:p>
            <a:pPr marL="0" indent="0">
              <a:buNone/>
            </a:pPr>
            <a:r>
              <a:rPr lang="en-US" sz="2400" dirty="0" smtClean="0"/>
              <a:t>Internet2 </a:t>
            </a:r>
            <a:endParaRPr lang="en-US" sz="2400" dirty="0"/>
          </a:p>
          <a:p>
            <a:pPr marL="0" indent="0">
              <a:buNone/>
            </a:pPr>
            <a:r>
              <a:rPr lang="en-US" u="sng" dirty="0" smtClean="0"/>
              <a:t>tcameron7185@gmail.com</a:t>
            </a:r>
            <a:endParaRPr lang="en-US" dirty="0"/>
          </a:p>
          <a:p>
            <a:pPr marL="0" indent="0">
              <a:buNone/>
            </a:pPr>
            <a:r>
              <a:rPr lang="en-US" dirty="0"/>
              <a:t>office: +</a:t>
            </a:r>
            <a:r>
              <a:rPr lang="en-US" dirty="0" smtClean="0"/>
              <a:t>1.954.295.0949</a:t>
            </a:r>
            <a:r>
              <a:rPr lang="en-US" dirty="0"/>
              <a:t> </a:t>
            </a:r>
          </a:p>
          <a:p>
            <a:pPr marL="457200" lvl="1" indent="0">
              <a:buNone/>
            </a:pPr>
            <a:endParaRPr lang="en-US" dirty="0" smtClean="0"/>
          </a:p>
        </p:txBody>
      </p:sp>
      <p:sp>
        <p:nvSpPr>
          <p:cNvPr id="4" name="Title 3"/>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5129982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CommIT</a:t>
            </a:r>
            <a:r>
              <a:rPr lang="en-US" dirty="0" smtClean="0"/>
              <a:t>?</a:t>
            </a:r>
            <a:endParaRPr lang="en-US" dirty="0"/>
          </a:p>
        </p:txBody>
      </p:sp>
      <p:sp>
        <p:nvSpPr>
          <p:cNvPr id="3" name="Content Placeholder 2"/>
          <p:cNvSpPr>
            <a:spLocks noGrp="1"/>
          </p:cNvSpPr>
          <p:nvPr>
            <p:ph idx="1"/>
          </p:nvPr>
        </p:nvSpPr>
        <p:spPr>
          <a:xfrm>
            <a:off x="685800" y="1189037"/>
            <a:ext cx="7772400" cy="4525963"/>
          </a:xfrm>
        </p:spPr>
        <p:txBody>
          <a:bodyPr/>
          <a:lstStyle/>
          <a:p>
            <a:r>
              <a:rPr lang="en-US" dirty="0" smtClean="0"/>
              <a:t>Quality Electronic Authentication Solution</a:t>
            </a:r>
          </a:p>
          <a:p>
            <a:pPr lvl="1"/>
            <a:r>
              <a:rPr lang="en-US" dirty="0" smtClean="0"/>
              <a:t>Smooth</a:t>
            </a:r>
          </a:p>
          <a:p>
            <a:pPr lvl="1"/>
            <a:r>
              <a:rPr lang="en-US" dirty="0" smtClean="0"/>
              <a:t>Reliable</a:t>
            </a:r>
          </a:p>
          <a:p>
            <a:pPr lvl="1"/>
            <a:r>
              <a:rPr lang="en-US" dirty="0" smtClean="0"/>
              <a:t>Easily implemented</a:t>
            </a:r>
          </a:p>
          <a:p>
            <a:pPr lvl="1"/>
            <a:endParaRPr lang="en-US" dirty="0"/>
          </a:p>
          <a:p>
            <a:r>
              <a:rPr lang="en-US" dirty="0" smtClean="0"/>
              <a:t>Designed to streamline the electronic higher education admissions process</a:t>
            </a:r>
          </a:p>
          <a:p>
            <a:pPr marL="914400" lvl="2" indent="0">
              <a:buNone/>
            </a:pPr>
            <a:endParaRPr lang="en-US" dirty="0"/>
          </a:p>
        </p:txBody>
      </p:sp>
    </p:spTree>
    <p:extLst>
      <p:ext uri="{BB962C8B-B14F-4D97-AF65-F5344CB8AC3E}">
        <p14:creationId xmlns:p14="http://schemas.microsoft.com/office/powerpoint/2010/main" val="13589843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Sponsors</a:t>
            </a:r>
            <a:endParaRPr lang="en-US" dirty="0"/>
          </a:p>
        </p:txBody>
      </p:sp>
      <p:sp>
        <p:nvSpPr>
          <p:cNvPr id="3" name="Content Placeholder 2"/>
          <p:cNvSpPr>
            <a:spLocks noGrp="1"/>
          </p:cNvSpPr>
          <p:nvPr>
            <p:ph idx="1"/>
          </p:nvPr>
        </p:nvSpPr>
        <p:spPr>
          <a:xfrm>
            <a:off x="685800" y="1189037"/>
            <a:ext cx="8001000" cy="4525963"/>
          </a:xfrm>
        </p:spPr>
        <p:txBody>
          <a:bodyPr/>
          <a:lstStyle/>
          <a:p>
            <a:r>
              <a:rPr lang="en-US" dirty="0" smtClean="0"/>
              <a:t>Internet2</a:t>
            </a:r>
          </a:p>
          <a:p>
            <a:pPr lvl="1"/>
            <a:r>
              <a:rPr lang="en-US" dirty="0" smtClean="0"/>
              <a:t>National reach of federated identity solution (</a:t>
            </a:r>
            <a:r>
              <a:rPr lang="en-US" dirty="0" err="1" smtClean="0"/>
              <a:t>InCommon</a:t>
            </a:r>
            <a:r>
              <a:rPr lang="en-US" dirty="0" smtClean="0"/>
              <a:t>)</a:t>
            </a:r>
          </a:p>
          <a:p>
            <a:r>
              <a:rPr lang="en-US" dirty="0" smtClean="0"/>
              <a:t>PESC</a:t>
            </a:r>
          </a:p>
          <a:p>
            <a:pPr lvl="1"/>
            <a:r>
              <a:rPr lang="en-US" dirty="0" smtClean="0"/>
              <a:t>Data standards expertise</a:t>
            </a:r>
            <a:endParaRPr lang="en-US" dirty="0"/>
          </a:p>
        </p:txBody>
      </p:sp>
    </p:spTree>
    <p:extLst>
      <p:ext uri="{BB962C8B-B14F-4D97-AF65-F5344CB8AC3E}">
        <p14:creationId xmlns:p14="http://schemas.microsoft.com/office/powerpoint/2010/main" val="19876366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a:xfrm>
            <a:off x="685800" y="1189037"/>
            <a:ext cx="7848600" cy="4525963"/>
          </a:xfrm>
        </p:spPr>
        <p:txBody>
          <a:bodyPr>
            <a:normAutofit fontScale="70000" lnSpcReduction="20000"/>
          </a:bodyPr>
          <a:lstStyle/>
          <a:p>
            <a:r>
              <a:rPr lang="en-US" dirty="0" smtClean="0"/>
              <a:t>Support and Enhance Identity and Trust</a:t>
            </a:r>
          </a:p>
          <a:p>
            <a:r>
              <a:rPr lang="en-US" dirty="0"/>
              <a:t>CommIT will provide a process for matching electronic records for college applicants and institutions</a:t>
            </a:r>
          </a:p>
          <a:p>
            <a:r>
              <a:rPr lang="en-US" smtClean="0"/>
              <a:t>Federated Single </a:t>
            </a:r>
            <a:r>
              <a:rPr lang="en-US" dirty="0" smtClean="0"/>
              <a:t>Sign-On </a:t>
            </a:r>
            <a:r>
              <a:rPr lang="en-US" dirty="0"/>
              <a:t>Solution (SSO)</a:t>
            </a:r>
          </a:p>
          <a:p>
            <a:pPr lvl="1"/>
            <a:r>
              <a:rPr lang="en-US" dirty="0"/>
              <a:t>Single set of credentials that can be used across various services</a:t>
            </a:r>
          </a:p>
          <a:p>
            <a:r>
              <a:rPr lang="en-US" dirty="0"/>
              <a:t>CommIT strives to provide a scalable, secure approach to </a:t>
            </a:r>
            <a:r>
              <a:rPr lang="en-US" dirty="0" smtClean="0"/>
              <a:t>SSO</a:t>
            </a:r>
          </a:p>
          <a:p>
            <a:pPr lvl="1"/>
            <a:r>
              <a:rPr lang="en-US" dirty="0"/>
              <a:t>Only the applicant can initiate record aggregation and release</a:t>
            </a:r>
          </a:p>
          <a:p>
            <a:pPr lvl="1"/>
            <a:r>
              <a:rPr lang="en-US" dirty="0"/>
              <a:t>No third party access to data without applicant consent</a:t>
            </a:r>
          </a:p>
          <a:p>
            <a:r>
              <a:rPr lang="en-US" dirty="0" smtClean="0"/>
              <a:t>Voluntary</a:t>
            </a:r>
          </a:p>
          <a:p>
            <a:pPr marL="0" indent="0">
              <a:buNone/>
            </a:pPr>
            <a:endParaRPr lang="en-US" dirty="0"/>
          </a:p>
        </p:txBody>
      </p:sp>
    </p:spTree>
    <p:extLst>
      <p:ext uri="{BB962C8B-B14F-4D97-AF65-F5344CB8AC3E}">
        <p14:creationId xmlns:p14="http://schemas.microsoft.com/office/powerpoint/2010/main" val="8755683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a:xfrm>
            <a:off x="685800" y="1189037"/>
            <a:ext cx="8001000" cy="4525963"/>
          </a:xfrm>
        </p:spPr>
        <p:txBody>
          <a:bodyPr>
            <a:normAutofit fontScale="85000" lnSpcReduction="10000"/>
          </a:bodyPr>
          <a:lstStyle/>
          <a:p>
            <a:r>
              <a:rPr lang="en-US" dirty="0" smtClean="0"/>
              <a:t>Create </a:t>
            </a:r>
            <a:r>
              <a:rPr lang="en-US" dirty="0"/>
              <a:t>an </a:t>
            </a:r>
            <a:r>
              <a:rPr lang="en-US" dirty="0" smtClean="0"/>
              <a:t>Identity Store</a:t>
            </a:r>
            <a:endParaRPr lang="en-US" dirty="0"/>
          </a:p>
          <a:p>
            <a:pPr lvl="1"/>
            <a:r>
              <a:rPr lang="en-US" dirty="0" smtClean="0"/>
              <a:t>Person </a:t>
            </a:r>
            <a:r>
              <a:rPr lang="en-US" dirty="0"/>
              <a:t>Registry</a:t>
            </a:r>
          </a:p>
          <a:p>
            <a:pPr lvl="2"/>
            <a:r>
              <a:rPr lang="en-US" dirty="0" smtClean="0"/>
              <a:t>Store minimum data required to support user uniqueness and password re-sets</a:t>
            </a:r>
          </a:p>
          <a:p>
            <a:pPr lvl="1"/>
            <a:r>
              <a:rPr lang="en-US" dirty="0" smtClean="0"/>
              <a:t>Unique </a:t>
            </a:r>
            <a:r>
              <a:rPr lang="en-US" dirty="0"/>
              <a:t>Student </a:t>
            </a:r>
            <a:r>
              <a:rPr lang="en-US" dirty="0" smtClean="0"/>
              <a:t>Identifier</a:t>
            </a:r>
          </a:p>
          <a:p>
            <a:pPr lvl="2"/>
            <a:r>
              <a:rPr lang="en-US" dirty="0" smtClean="0"/>
              <a:t>CommIT </a:t>
            </a:r>
            <a:r>
              <a:rPr lang="en-US" dirty="0"/>
              <a:t>will create a unique electronic credential to: </a:t>
            </a:r>
          </a:p>
          <a:p>
            <a:pPr lvl="3"/>
            <a:r>
              <a:rPr lang="en-US" dirty="0"/>
              <a:t>resolve matching problems at the university level, </a:t>
            </a:r>
          </a:p>
          <a:p>
            <a:pPr lvl="3"/>
            <a:r>
              <a:rPr lang="en-US" dirty="0"/>
              <a:t>simplify the entire application process for students, parents, colleges and universities, and their external service providers, and </a:t>
            </a:r>
          </a:p>
          <a:p>
            <a:pPr lvl="3"/>
            <a:r>
              <a:rPr lang="en-US" dirty="0"/>
              <a:t>do away with the last remaining vestiges of dependency on the social security number. </a:t>
            </a:r>
            <a:endParaRPr lang="en-US" dirty="0" smtClean="0"/>
          </a:p>
          <a:p>
            <a:r>
              <a:rPr lang="en-US" dirty="0" smtClean="0"/>
              <a:t>Identity Assurance will be integrated into Phase 2</a:t>
            </a:r>
          </a:p>
          <a:p>
            <a:pPr lvl="1"/>
            <a:r>
              <a:rPr lang="en-US" dirty="0"/>
              <a:t>Ecosystem to </a:t>
            </a:r>
            <a:r>
              <a:rPr lang="en-US" dirty="0" smtClean="0"/>
              <a:t>support “</a:t>
            </a:r>
            <a:r>
              <a:rPr lang="en-US" dirty="0"/>
              <a:t>Digital Notaries”</a:t>
            </a:r>
          </a:p>
          <a:p>
            <a:endParaRPr lang="en-US" dirty="0"/>
          </a:p>
          <a:p>
            <a:endParaRPr lang="en-US" dirty="0"/>
          </a:p>
        </p:txBody>
      </p:sp>
    </p:spTree>
    <p:extLst>
      <p:ext uri="{BB962C8B-B14F-4D97-AF65-F5344CB8AC3E}">
        <p14:creationId xmlns:p14="http://schemas.microsoft.com/office/powerpoint/2010/main" val="8129382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 Core Team</a:t>
            </a:r>
            <a:endParaRPr lang="en-US" dirty="0"/>
          </a:p>
        </p:txBody>
      </p:sp>
      <p:sp>
        <p:nvSpPr>
          <p:cNvPr id="3" name="Content Placeholder 2"/>
          <p:cNvSpPr>
            <a:spLocks noGrp="1"/>
          </p:cNvSpPr>
          <p:nvPr>
            <p:ph idx="1"/>
          </p:nvPr>
        </p:nvSpPr>
        <p:spPr>
          <a:xfrm>
            <a:off x="685800" y="1189037"/>
            <a:ext cx="7772400" cy="4525963"/>
          </a:xfrm>
        </p:spPr>
        <p:txBody>
          <a:bodyPr>
            <a:normAutofit fontScale="92500" lnSpcReduction="20000"/>
          </a:bodyPr>
          <a:lstStyle/>
          <a:p>
            <a:r>
              <a:rPr lang="en-US" dirty="0" smtClean="0"/>
              <a:t>Internet2 has contracted services with </a:t>
            </a:r>
            <a:r>
              <a:rPr lang="en-US" dirty="0" err="1" smtClean="0"/>
              <a:t>Unicon</a:t>
            </a:r>
            <a:r>
              <a:rPr lang="en-US" dirty="0" smtClean="0"/>
              <a:t> and AWS to:</a:t>
            </a:r>
          </a:p>
          <a:p>
            <a:pPr lvl="1"/>
            <a:r>
              <a:rPr lang="en-US" dirty="0" smtClean="0"/>
              <a:t>provide virtual machines to host the pilot project </a:t>
            </a:r>
          </a:p>
          <a:p>
            <a:pPr lvl="1"/>
            <a:r>
              <a:rPr lang="en-US" dirty="0" smtClean="0"/>
              <a:t>provide technical assistance. </a:t>
            </a:r>
          </a:p>
          <a:p>
            <a:r>
              <a:rPr lang="en-US" dirty="0" smtClean="0"/>
              <a:t>PESC will lead the business development and community outreach components. </a:t>
            </a:r>
          </a:p>
          <a:p>
            <a:r>
              <a:rPr lang="en-US" dirty="0" smtClean="0"/>
              <a:t>Georgetown University will provide oversight to the project. </a:t>
            </a:r>
          </a:p>
          <a:p>
            <a:r>
              <a:rPr lang="en-US" dirty="0" smtClean="0"/>
              <a:t>Pennsylvania State University will be responsible for implementing the central person registry. </a:t>
            </a:r>
          </a:p>
          <a:p>
            <a:endParaRPr lang="en-US" dirty="0" smtClean="0"/>
          </a:p>
          <a:p>
            <a:endParaRPr lang="en-US" dirty="0"/>
          </a:p>
        </p:txBody>
      </p:sp>
    </p:spTree>
    <p:extLst>
      <p:ext uri="{BB962C8B-B14F-4D97-AF65-F5344CB8AC3E}">
        <p14:creationId xmlns:p14="http://schemas.microsoft.com/office/powerpoint/2010/main" val="19709850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Team Deliverables</a:t>
            </a:r>
            <a:endParaRPr lang="en-US" dirty="0"/>
          </a:p>
        </p:txBody>
      </p:sp>
      <p:sp>
        <p:nvSpPr>
          <p:cNvPr id="3" name="Content Placeholder 2"/>
          <p:cNvSpPr>
            <a:spLocks noGrp="1"/>
          </p:cNvSpPr>
          <p:nvPr>
            <p:ph idx="1"/>
          </p:nvPr>
        </p:nvSpPr>
        <p:spPr>
          <a:xfrm>
            <a:off x="685800" y="1189037"/>
            <a:ext cx="7772400" cy="4525963"/>
          </a:xfrm>
        </p:spPr>
        <p:txBody>
          <a:bodyPr>
            <a:normAutofit/>
          </a:bodyPr>
          <a:lstStyle/>
          <a:p>
            <a:r>
              <a:rPr lang="en-US" dirty="0" smtClean="0"/>
              <a:t>The Core Team will</a:t>
            </a:r>
          </a:p>
          <a:p>
            <a:pPr lvl="1"/>
            <a:r>
              <a:rPr lang="en-US" dirty="0" smtClean="0"/>
              <a:t>develop </a:t>
            </a:r>
            <a:r>
              <a:rPr lang="en-US" dirty="0"/>
              <a:t>the infrastructure, </a:t>
            </a:r>
            <a:endParaRPr lang="en-US" dirty="0" smtClean="0"/>
          </a:p>
          <a:p>
            <a:pPr lvl="1"/>
            <a:r>
              <a:rPr lang="en-US" dirty="0" smtClean="0"/>
              <a:t>provide </a:t>
            </a:r>
            <a:r>
              <a:rPr lang="en-US" dirty="0"/>
              <a:t>support and documentation, </a:t>
            </a:r>
            <a:r>
              <a:rPr lang="en-US" dirty="0" smtClean="0"/>
              <a:t>and</a:t>
            </a:r>
          </a:p>
          <a:p>
            <a:pPr lvl="1"/>
            <a:r>
              <a:rPr lang="en-US" dirty="0" smtClean="0"/>
              <a:t>deliver </a:t>
            </a:r>
            <a:r>
              <a:rPr lang="en-US" dirty="0"/>
              <a:t>a successful pilot project to which partners can connect their services. </a:t>
            </a:r>
            <a:endParaRPr lang="en-US" dirty="0" smtClean="0"/>
          </a:p>
          <a:p>
            <a:r>
              <a:rPr lang="en-US" dirty="0" smtClean="0"/>
              <a:t>Assist the pilot participants with production implementation and testing.  </a:t>
            </a:r>
          </a:p>
        </p:txBody>
      </p:sp>
    </p:spTree>
    <p:extLst>
      <p:ext uri="{BB962C8B-B14F-4D97-AF65-F5344CB8AC3E}">
        <p14:creationId xmlns:p14="http://schemas.microsoft.com/office/powerpoint/2010/main" val="38728626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 Technical Team</a:t>
            </a:r>
            <a:endParaRPr lang="en-US" dirty="0"/>
          </a:p>
        </p:txBody>
      </p:sp>
      <p:sp>
        <p:nvSpPr>
          <p:cNvPr id="3" name="Content Placeholder 2"/>
          <p:cNvSpPr>
            <a:spLocks noGrp="1"/>
          </p:cNvSpPr>
          <p:nvPr>
            <p:ph idx="1"/>
          </p:nvPr>
        </p:nvSpPr>
        <p:spPr>
          <a:xfrm>
            <a:off x="685800" y="1189037"/>
            <a:ext cx="6705600" cy="4525963"/>
          </a:xfrm>
        </p:spPr>
        <p:txBody>
          <a:bodyPr/>
          <a:lstStyle/>
          <a:p>
            <a:r>
              <a:rPr lang="en-US" dirty="0" smtClean="0"/>
              <a:t>Technical Update</a:t>
            </a:r>
          </a:p>
          <a:p>
            <a:pPr lvl="1"/>
            <a:r>
              <a:rPr lang="en-US" dirty="0" smtClean="0"/>
              <a:t>Reference Architecture</a:t>
            </a:r>
          </a:p>
          <a:p>
            <a:pPr lvl="1"/>
            <a:r>
              <a:rPr lang="en-US" dirty="0" smtClean="0"/>
              <a:t>Pilot Ecosystem</a:t>
            </a:r>
          </a:p>
          <a:p>
            <a:pPr lvl="2"/>
            <a:r>
              <a:rPr lang="en-US" dirty="0" smtClean="0"/>
              <a:t>Resource Identification</a:t>
            </a:r>
          </a:p>
          <a:p>
            <a:pPr lvl="2"/>
            <a:r>
              <a:rPr lang="en-US" dirty="0" smtClean="0"/>
              <a:t>Configuration and Testing	</a:t>
            </a:r>
          </a:p>
          <a:p>
            <a:pPr lvl="3"/>
            <a:r>
              <a:rPr lang="en-US" dirty="0" smtClean="0"/>
              <a:t>LDAP</a:t>
            </a:r>
            <a:endParaRPr lang="en-US" dirty="0"/>
          </a:p>
          <a:p>
            <a:pPr lvl="3"/>
            <a:r>
              <a:rPr lang="en-US" dirty="0" err="1" smtClean="0"/>
              <a:t>IdP</a:t>
            </a:r>
            <a:endParaRPr lang="en-US" dirty="0" smtClean="0"/>
          </a:p>
          <a:p>
            <a:pPr lvl="3"/>
            <a:r>
              <a:rPr lang="en-US" dirty="0" smtClean="0"/>
              <a:t>CPR</a:t>
            </a:r>
          </a:p>
          <a:p>
            <a:pPr lvl="2"/>
            <a:r>
              <a:rPr lang="en-US" dirty="0" smtClean="0"/>
              <a:t>User Experience</a:t>
            </a:r>
          </a:p>
          <a:p>
            <a:pPr lvl="3"/>
            <a:r>
              <a:rPr lang="en-US" dirty="0" smtClean="0"/>
              <a:t>Usability Testing: Round 1</a:t>
            </a:r>
          </a:p>
        </p:txBody>
      </p:sp>
    </p:spTree>
    <p:extLst>
      <p:ext uri="{BB962C8B-B14F-4D97-AF65-F5344CB8AC3E}">
        <p14:creationId xmlns:p14="http://schemas.microsoft.com/office/powerpoint/2010/main" val="28551950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Section, no rects">
  <a:themeElements>
    <a:clrScheme name="Default - Section, no rec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Section, no rects">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Section, no rec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Presentation title">
  <a:themeElements>
    <a:clrScheme name="Default - Presentatio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Presentation titl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Presentatio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Pages>0</Pages>
  <Words>1531</Words>
  <Characters>0</Characters>
  <Application>Microsoft Office PowerPoint</Application>
  <PresentationFormat>On-screen Show (4:3)</PresentationFormat>
  <Lines>0</Lines>
  <Paragraphs>155</Paragraphs>
  <Slides>29</Slides>
  <Notes>19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Default - Section, no rects</vt:lpstr>
      <vt:lpstr>Default - Presentation title</vt:lpstr>
      <vt:lpstr>Presented by:  Tim Cameron  CommIT Project Manager,  Internet 2    </vt:lpstr>
      <vt:lpstr>Current Environment</vt:lpstr>
      <vt:lpstr>What is CommIT?</vt:lpstr>
      <vt:lpstr>Executive Sponsors</vt:lpstr>
      <vt:lpstr>Project Goals</vt:lpstr>
      <vt:lpstr>Project Goals</vt:lpstr>
      <vt:lpstr>CommIT Core Team</vt:lpstr>
      <vt:lpstr>Core Team Deliverables</vt:lpstr>
      <vt:lpstr>CommIT Technical Team</vt:lpstr>
      <vt:lpstr>CommIT Business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Participants Deliverables</vt:lpstr>
      <vt:lpstr>Organizational Partners Deliverables</vt:lpstr>
      <vt:lpstr>Next Steps</vt:lpstr>
      <vt:lpstr>Next Steps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Internet2</dc:title>
  <dc:creator>Doug Howell</dc:creator>
  <cp:lastModifiedBy>tcameron7185@gmail.com</cp:lastModifiedBy>
  <cp:revision>16</cp:revision>
  <cp:lastPrinted>2013-05-08T18:17:18Z</cp:lastPrinted>
  <dcterms:modified xsi:type="dcterms:W3CDTF">2013-07-17T11:41:52Z</dcterms:modified>
</cp:coreProperties>
</file>